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8" r:id="rId2"/>
    <p:sldId id="271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2" r:id="rId11"/>
  </p:sldIdLst>
  <p:sldSz cx="12192000" cy="6858000"/>
  <p:notesSz cx="6858000" cy="9144000"/>
  <p:embeddedFontLst>
    <p:embeddedFont>
      <p:font typeface="Rix떡볶이 M" panose="02020603020101020101" pitchFamily="18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84467"/>
    <a:srgbClr val="842C3B"/>
    <a:srgbClr val="B25E76"/>
    <a:srgbClr val="FFCCCC"/>
    <a:srgbClr val="FF9999"/>
    <a:srgbClr val="ED69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4" autoAdjust="0"/>
    <p:restoredTop sz="86969" autoAdjust="0"/>
  </p:normalViewPr>
  <p:slideViewPr>
    <p:cSldViewPr snapToGrid="0">
      <p:cViewPr varScale="1">
        <p:scale>
          <a:sx n="64" d="100"/>
          <a:sy n="64" d="100"/>
        </p:scale>
        <p:origin x="144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E81C5-65CC-42F5-9AA5-51EA0D377B10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84958-19CF-4925-8C61-14DD841ECC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479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2d</a:t>
            </a:r>
            <a:r>
              <a:rPr lang="ko-KR" altLang="en-US" dirty="0"/>
              <a:t>게임프로그래밍 </a:t>
            </a:r>
            <a:r>
              <a:rPr lang="en-US" altLang="ko-KR" dirty="0"/>
              <a:t>2</a:t>
            </a:r>
            <a:r>
              <a:rPr lang="ko-KR" altLang="en-US" dirty="0"/>
              <a:t>차발표를 </a:t>
            </a:r>
            <a:r>
              <a:rPr lang="ko-KR" altLang="en-US" dirty="0" err="1"/>
              <a:t>하게될</a:t>
            </a:r>
            <a:r>
              <a:rPr lang="ko-KR" altLang="en-US" dirty="0"/>
              <a:t> 이세영입니다</a:t>
            </a:r>
            <a:r>
              <a:rPr lang="en-US" altLang="ko-KR" dirty="0"/>
              <a:t>. </a:t>
            </a:r>
            <a:r>
              <a:rPr lang="ko-KR" altLang="en-US" dirty="0"/>
              <a:t>지금까지의 제 진행상황과 데모플레이영상을 발표하도록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84958-19CF-4925-8C61-14DD841ECC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573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제 데모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84958-19CF-4925-8C61-14DD841ECC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745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지금까지의 제 </a:t>
            </a:r>
            <a:r>
              <a:rPr lang="ko-KR" altLang="en-US" dirty="0" err="1"/>
              <a:t>커밋통계입니다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84958-19CF-4925-8C61-14DD841ECC4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71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차발표때 세웠던 계획입니다</a:t>
            </a:r>
            <a:r>
              <a:rPr lang="en-US" altLang="ko-KR" dirty="0"/>
              <a:t>. </a:t>
            </a:r>
            <a:r>
              <a:rPr lang="ko-KR" altLang="en-US" dirty="0"/>
              <a:t>한게임을 먼저 개발해야만 다음 게임을 개발할 수 있다는 계획엔 무리가 있어 모든 게임을 하나씩 전부 </a:t>
            </a:r>
            <a:r>
              <a:rPr lang="ko-KR" altLang="en-US" dirty="0" err="1"/>
              <a:t>구현하려했습니다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84958-19CF-4925-8C61-14DD841ECC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11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주차계획의 리소스준비는 수집부분에서 어려움이 많았기 때문에</a:t>
            </a:r>
            <a:r>
              <a:rPr lang="en-US" altLang="ko-KR" dirty="0"/>
              <a:t>, </a:t>
            </a:r>
            <a:r>
              <a:rPr lang="ko-KR" altLang="en-US" dirty="0"/>
              <a:t>리소스를 </a:t>
            </a:r>
            <a:r>
              <a:rPr lang="ko-KR" altLang="en-US" dirty="0" err="1"/>
              <a:t>자체제작하게되어</a:t>
            </a:r>
            <a:r>
              <a:rPr lang="ko-KR" altLang="en-US" dirty="0"/>
              <a:t> 시간이 많이 지체되었습니다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아직 볼링게임의 </a:t>
            </a:r>
            <a:r>
              <a:rPr lang="ko-KR" altLang="en-US" dirty="0" err="1"/>
              <a:t>볼링핀과</a:t>
            </a:r>
            <a:r>
              <a:rPr lang="ko-KR" altLang="en-US" dirty="0"/>
              <a:t> </a:t>
            </a:r>
            <a:r>
              <a:rPr lang="en-US" altLang="ko-KR" dirty="0" err="1"/>
              <a:t>ui</a:t>
            </a:r>
            <a:r>
              <a:rPr lang="ko-KR" altLang="en-US" dirty="0"/>
              <a:t>리소스를 준비하지 못했습니다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84958-19CF-4925-8C61-14DD841ECC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768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주차계획의 노벨게임 구현부분은 알고리즘을 완전히 다 만들었기때문에 대사들만 리스트에 넣어주면 노벨게임 개발이 완전히 끝납니다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84958-19CF-4925-8C61-14DD841ECC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936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주차계획의 볼링게임은 아직 리소스들을 전부 </a:t>
            </a:r>
            <a:r>
              <a:rPr lang="ko-KR" altLang="en-US" dirty="0" err="1"/>
              <a:t>준비하지못했기때문에</a:t>
            </a:r>
            <a:r>
              <a:rPr lang="ko-KR" altLang="en-US" dirty="0"/>
              <a:t> 공의 움직임만을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84958-19CF-4925-8C61-14DD841ECC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363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주차계획의 에어하키게임은 제 채의 움직임과 퍽의 움직임을 구현했습니다</a:t>
            </a:r>
            <a:r>
              <a:rPr lang="en-US" altLang="ko-KR" dirty="0"/>
              <a:t>. </a:t>
            </a:r>
            <a:r>
              <a:rPr lang="ko-KR" altLang="en-US" dirty="0"/>
              <a:t>적의 </a:t>
            </a:r>
            <a:r>
              <a:rPr lang="en-US" altLang="ko-KR" dirty="0"/>
              <a:t>ai</a:t>
            </a:r>
            <a:r>
              <a:rPr lang="ko-KR" altLang="en-US" dirty="0"/>
              <a:t>만 구현해주면 </a:t>
            </a:r>
            <a:r>
              <a:rPr lang="ko-KR" altLang="en-US" dirty="0" err="1"/>
              <a:t>끝날것같습니다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84958-19CF-4925-8C61-14DD841ECC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264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주차계획의</a:t>
            </a:r>
            <a:r>
              <a:rPr lang="en-US" altLang="ko-KR" dirty="0"/>
              <a:t> </a:t>
            </a:r>
            <a:r>
              <a:rPr lang="ko-KR" altLang="en-US" dirty="0"/>
              <a:t>농구게임은 제가 던진 공의 </a:t>
            </a:r>
            <a:r>
              <a:rPr lang="ko-KR" altLang="en-US" dirty="0" err="1"/>
              <a:t>각도에따라</a:t>
            </a:r>
            <a:r>
              <a:rPr lang="ko-KR" altLang="en-US" dirty="0"/>
              <a:t> 공이 던져지며</a:t>
            </a:r>
            <a:r>
              <a:rPr lang="en-US" altLang="ko-KR" dirty="0"/>
              <a:t>, </a:t>
            </a:r>
            <a:r>
              <a:rPr lang="ko-KR" altLang="en-US" dirty="0"/>
              <a:t>공에게 </a:t>
            </a:r>
            <a:r>
              <a:rPr lang="en-US" altLang="ko-KR" dirty="0"/>
              <a:t>z</a:t>
            </a:r>
            <a:r>
              <a:rPr lang="ko-KR" altLang="en-US" dirty="0"/>
              <a:t>좌표를 주어 점점 멀어지는 효과를 주며 </a:t>
            </a:r>
            <a:r>
              <a:rPr lang="en-US" altLang="ko-KR" dirty="0"/>
              <a:t>3d</a:t>
            </a:r>
            <a:r>
              <a:rPr lang="ko-KR" altLang="en-US" dirty="0"/>
              <a:t>처럼 보이게 구현했습니다</a:t>
            </a:r>
            <a:r>
              <a:rPr lang="en-US" altLang="ko-KR" dirty="0"/>
              <a:t>. </a:t>
            </a:r>
            <a:r>
              <a:rPr lang="ko-KR" altLang="en-US" dirty="0"/>
              <a:t>이제 골판정과 적이 농구공을 어떻게 </a:t>
            </a:r>
            <a:r>
              <a:rPr lang="ko-KR" altLang="en-US" dirty="0" err="1"/>
              <a:t>던질지의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/>
              <a:t>만 구현하면 </a:t>
            </a:r>
            <a:r>
              <a:rPr lang="ko-KR" altLang="en-US" dirty="0" err="1"/>
              <a:t>끝이납니다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84958-19CF-4925-8C61-14DD841ECC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837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주차 이후로는 앞으로 들을 강의에서 </a:t>
            </a:r>
            <a:r>
              <a:rPr lang="en-US" altLang="ko-KR" dirty="0"/>
              <a:t>ai</a:t>
            </a:r>
            <a:r>
              <a:rPr lang="ko-KR" altLang="en-US" dirty="0"/>
              <a:t>에 대한 내용을 배워 프로젝트에 </a:t>
            </a:r>
            <a:r>
              <a:rPr lang="ko-KR" altLang="en-US" dirty="0" err="1"/>
              <a:t>반영할것이며</a:t>
            </a:r>
            <a:r>
              <a:rPr lang="en-US" altLang="ko-KR" dirty="0"/>
              <a:t>, </a:t>
            </a:r>
            <a:r>
              <a:rPr lang="ko-KR" altLang="en-US" dirty="0"/>
              <a:t>앞서 </a:t>
            </a:r>
            <a:r>
              <a:rPr lang="ko-KR" altLang="en-US" dirty="0" err="1"/>
              <a:t>준비하지못한</a:t>
            </a:r>
            <a:r>
              <a:rPr lang="ko-KR" altLang="en-US" dirty="0"/>
              <a:t> 리소스들도 빠르게 </a:t>
            </a:r>
            <a:r>
              <a:rPr lang="ko-KR" altLang="en-US" dirty="0" err="1"/>
              <a:t>준비할생각입니다</a:t>
            </a:r>
            <a:r>
              <a:rPr lang="en-US" altLang="ko-KR" dirty="0"/>
              <a:t>.</a:t>
            </a:r>
            <a:r>
              <a:rPr lang="ko-KR" altLang="en-US" dirty="0"/>
              <a:t> 이런 준비과정을 통해 모든 게임을 완성할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84958-19CF-4925-8C61-14DD841ECC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290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E0BD7-FB88-FDC2-8F79-E7DF55FF1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9042D9-621E-B2E7-F83E-6A89FB657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D0C5B-1C3D-7598-0149-3C8F510B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51A-5BC7-4A91-9D97-C2D5AEE9C029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E9FE18-75D3-1530-3BF7-127DC4DD4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5B62AC-86DB-ADA5-F151-ACC288F8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373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B8871-CF83-DFAC-118C-19962F2F1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154623-BF75-FCD2-85EA-230A10FCA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37589C-825E-D0A0-9FE8-552BDE85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51A-5BC7-4A91-9D97-C2D5AEE9C029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3C50D-48DD-259A-80CC-32BE19A60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446119-C6F7-3FBA-8B2E-4BE06AEC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52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8C0041-B4DB-114F-5AE5-44E11CA981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93C4E5-66DB-436E-41FD-664207F2B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DB54F9-616E-656F-D1DE-0C67F3FE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51A-5BC7-4A91-9D97-C2D5AEE9C029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1C2F70-8416-F888-69B2-BADE03B87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376074-EECC-BCA0-5EF5-F86F2EA17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558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A512-C5B0-BB36-9232-F313F58C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C79C8-E05E-16E8-529D-C1F0C49AE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490347-16CB-521E-A6FC-5B3C1CB77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51A-5BC7-4A91-9D97-C2D5AEE9C029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D65E14-2019-1D8F-FCC9-77A2226F4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B458F6-EE87-E069-519D-9C6BAA0FD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46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0CBAE-22FC-D497-ED49-865A4639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DE1219-AFB3-5164-E7A2-D7BEDD619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A1DE06-078C-95F0-B6B7-60A51D55F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51A-5BC7-4A91-9D97-C2D5AEE9C029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0E6BE-634A-618D-2A49-EC3503E1A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1988C-ECEF-AF74-1CAA-4C5DC5FD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861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493C8-4BA6-A057-86C4-94892B07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954CA-381F-6773-0B11-F58F46EF5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782A90-5B82-9EA8-224D-599B37181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20AC23-B2DD-C5D2-FE0D-6AFF848A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51A-5BC7-4A91-9D97-C2D5AEE9C029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A04133-0B38-DA58-F4F6-5B128D9F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86EAA-22B7-96CE-62D0-0D710665F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641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C927A-D782-F3E5-86CD-CB5901BDD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F13675-54BC-4E11-609E-924DBA368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19611E-7373-5A10-C402-ED697145C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5F2AB1-057E-70AF-10A2-07705A6A2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6403F5B-6CC6-24B2-B427-63819F2E9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020F1C-AD8D-6357-120E-7CE1A70CC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51A-5BC7-4A91-9D97-C2D5AEE9C029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8D4F3B-F276-3C58-725E-6B6771836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F94C50-2123-4706-BE38-4F031F475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33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CC09D-EECE-7A54-345E-DA2A70111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B40ED9-FCF1-78A6-E099-DDD123260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51A-5BC7-4A91-9D97-C2D5AEE9C029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614D48-5FBC-A7BA-25CD-405B59C66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9B973A-7A02-087D-ECE6-ACBDA40E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309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43853D-EFD2-3CAD-4063-05EFE2C1C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51A-5BC7-4A91-9D97-C2D5AEE9C029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EFFDD4-B3F5-F78E-FFAC-44875AE6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BDDEAD-0482-EDA6-0BCC-F0ADFB5C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44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CE718-89EE-BD73-E3E7-5B428118F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8A0C9-E670-57A7-FDB1-25DAB750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832247-97C7-B01C-1E74-7B49B23F1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E6CBA3-7BA9-28C2-CE82-39AD311E4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51A-5BC7-4A91-9D97-C2D5AEE9C029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16CAB9-C438-AE8B-9CF0-3419DEF1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B00E87-0029-A7ED-325C-8C825FD8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62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909E1-7C1A-5280-3FDA-900558E6F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829F6D-F52D-7060-81F8-CA02D4934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3B5DD6-2619-ECAD-E445-B8422409C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97234F-9E9D-9CA3-BC5E-50BBFE4AD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51A-5BC7-4A91-9D97-C2D5AEE9C029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9AC093-DEFE-3B59-53C9-34FDA4FBE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CD7E1D-B954-6F3A-1A88-4B3237BB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3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E93E25-8D76-AAB9-B8FA-6758EDDD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237247-8283-AB5A-197B-4B5273793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6532F5-5F99-140C-B3D0-4709FEEC2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6B51A-5BC7-4A91-9D97-C2D5AEE9C029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A7ED85-7586-1861-5547-0FEBAF441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4C9E2-46C8-5089-5B05-2A051B60E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44EBA-FAB6-4A01-A213-F5B5E20E3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33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video" Target="../media/media10.mp4"/><Relationship Id="rId7" Type="http://schemas.openxmlformats.org/officeDocument/2006/relationships/notesSlide" Target="../notesSlides/notesSlide10.xml"/><Relationship Id="rId2" Type="http://schemas.microsoft.com/office/2007/relationships/media" Target="../media/media10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11.m4a"/><Relationship Id="rId4" Type="http://schemas.microsoft.com/office/2007/relationships/media" Target="../media/media11.m4a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743EA9A-9228-8C4A-58C5-9D9D3156F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05" y="-150902"/>
            <a:ext cx="7425374" cy="74253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336314-6A71-F017-50E1-CEDBCDCC5D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593" y="-205488"/>
            <a:ext cx="7704619" cy="7704619"/>
          </a:xfrm>
          <a:prstGeom prst="rect">
            <a:avLst/>
          </a:prstGeom>
        </p:spPr>
      </p:pic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42AF16E9-9C09-46C2-7439-9DCBF87E67B6}"/>
              </a:ext>
            </a:extLst>
          </p:cNvPr>
          <p:cNvSpPr/>
          <p:nvPr/>
        </p:nvSpPr>
        <p:spPr>
          <a:xfrm>
            <a:off x="-327425" y="696193"/>
            <a:ext cx="8069345" cy="4671290"/>
          </a:xfrm>
          <a:prstGeom prst="wedgeEllipseCallout">
            <a:avLst>
              <a:gd name="adj1" fmla="val -45365"/>
              <a:gd name="adj2" fmla="val 46188"/>
            </a:avLst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01914D-7BA8-0E70-174E-0EE8DEFF4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558" y="4163291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>
                <a:solidFill>
                  <a:srgbClr val="B25E76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2D</a:t>
            </a:r>
            <a:r>
              <a:rPr lang="ko-KR" altLang="en-US" sz="3600" dirty="0">
                <a:solidFill>
                  <a:srgbClr val="B25E76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게임 프로그래밍 </a:t>
            </a:r>
            <a:r>
              <a:rPr lang="en-US" altLang="ko-KR" sz="3600" dirty="0">
                <a:solidFill>
                  <a:srgbClr val="B25E76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2</a:t>
            </a:r>
            <a:r>
              <a:rPr lang="ko-KR" altLang="en-US" sz="3600" dirty="0" err="1">
                <a:solidFill>
                  <a:srgbClr val="B25E76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차발표</a:t>
            </a:r>
            <a:endParaRPr lang="en-US" altLang="ko-KR" sz="3600" dirty="0">
              <a:solidFill>
                <a:srgbClr val="B25E76"/>
              </a:solidFill>
              <a:effectLst>
                <a:glow rad="76200">
                  <a:schemeClr val="bg1"/>
                </a:glo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  <a:p>
            <a:pPr algn="l"/>
            <a:r>
              <a:rPr lang="en-US" altLang="ko-KR" sz="3600" dirty="0">
                <a:solidFill>
                  <a:srgbClr val="B25E76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2022180029 </a:t>
            </a:r>
            <a:r>
              <a:rPr lang="ko-KR" altLang="en-US" sz="3600" dirty="0">
                <a:solidFill>
                  <a:srgbClr val="B25E76"/>
                </a:solidFill>
                <a:effectLst>
                  <a:glow rad="76200">
                    <a:schemeClr val="bg1"/>
                  </a:glo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이세영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A4BC5C-C4E3-C7F4-BA16-CDB90FA54AA2}"/>
              </a:ext>
            </a:extLst>
          </p:cNvPr>
          <p:cNvSpPr/>
          <p:nvPr/>
        </p:nvSpPr>
        <p:spPr>
          <a:xfrm>
            <a:off x="-10512" y="-18933"/>
            <a:ext cx="12192000" cy="1430251"/>
          </a:xfrm>
          <a:prstGeom prst="rect">
            <a:avLst/>
          </a:prstGeom>
          <a:gradFill>
            <a:gsLst>
              <a:gs pos="0">
                <a:srgbClr val="ED6985">
                  <a:alpha val="37000"/>
                </a:srgbClr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D68F8E-0419-9783-C5FE-57A6A4AE9126}"/>
              </a:ext>
            </a:extLst>
          </p:cNvPr>
          <p:cNvSpPr/>
          <p:nvPr/>
        </p:nvSpPr>
        <p:spPr>
          <a:xfrm flipV="1">
            <a:off x="0" y="4671291"/>
            <a:ext cx="12192000" cy="2186709"/>
          </a:xfrm>
          <a:prstGeom prst="rect">
            <a:avLst/>
          </a:prstGeom>
          <a:gradFill>
            <a:gsLst>
              <a:gs pos="0">
                <a:srgbClr val="ED6985">
                  <a:alpha val="37000"/>
                </a:srgbClr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2D982-42D3-57C2-787E-133480DFA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558" y="1602971"/>
            <a:ext cx="9606455" cy="23876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 err="1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썸녀의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이상형이 </a:t>
            </a:r>
            <a:b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</a:b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스포츠게임 잘하는 남자라니</a:t>
            </a:r>
            <a: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, </a:t>
            </a:r>
            <a:b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</a:b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무리무리</a:t>
            </a:r>
            <a: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!(※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무리가 아니었다</a:t>
            </a:r>
            <a: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?!)</a:t>
            </a:r>
            <a:endParaRPr lang="ko-KR" altLang="en-US" b="1" dirty="0">
              <a:gradFill>
                <a:gsLst>
                  <a:gs pos="0">
                    <a:srgbClr val="ED6985"/>
                  </a:gs>
                  <a:gs pos="90000">
                    <a:srgbClr val="FF9999"/>
                  </a:gs>
                </a:gsLst>
                <a:lin ang="5400000" scaled="1"/>
              </a:gradFill>
              <a:effectLst>
                <a:glow rad="63500">
                  <a:schemeClr val="bg1"/>
                </a:glow>
                <a:outerShdw dist="50800" dir="5400000" algn="ctr" rotWithShape="0">
                  <a:srgbClr val="B25E76"/>
                </a:outerShd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</p:txBody>
      </p:sp>
      <p:sp>
        <p:nvSpPr>
          <p:cNvPr id="11" name="하트 10">
            <a:extLst>
              <a:ext uri="{FF2B5EF4-FFF2-40B4-BE49-F238E27FC236}">
                <a16:creationId xmlns:a16="http://schemas.microsoft.com/office/drawing/2014/main" id="{8A8EC50F-7FBF-A0B5-20D1-B1BE8C6DFBF2}"/>
              </a:ext>
            </a:extLst>
          </p:cNvPr>
          <p:cNvSpPr/>
          <p:nvPr/>
        </p:nvSpPr>
        <p:spPr>
          <a:xfrm>
            <a:off x="10837042" y="5453843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하트 12">
            <a:extLst>
              <a:ext uri="{FF2B5EF4-FFF2-40B4-BE49-F238E27FC236}">
                <a16:creationId xmlns:a16="http://schemas.microsoft.com/office/drawing/2014/main" id="{4132976D-E554-D61D-20AB-DECCDBEDEA2D}"/>
              </a:ext>
            </a:extLst>
          </p:cNvPr>
          <p:cNvSpPr/>
          <p:nvPr/>
        </p:nvSpPr>
        <p:spPr>
          <a:xfrm rot="1043020">
            <a:off x="314960" y="5552093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>
            <a:extLst>
              <a:ext uri="{FF2B5EF4-FFF2-40B4-BE49-F238E27FC236}">
                <a16:creationId xmlns:a16="http://schemas.microsoft.com/office/drawing/2014/main" id="{23577F59-D508-02E1-B440-BC67FF3F6456}"/>
              </a:ext>
            </a:extLst>
          </p:cNvPr>
          <p:cNvSpPr/>
          <p:nvPr/>
        </p:nvSpPr>
        <p:spPr>
          <a:xfrm>
            <a:off x="6522720" y="1325533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오디오 26">
            <a:hlinkClick r:id="" action="ppaction://media"/>
            <a:extLst>
              <a:ext uri="{FF2B5EF4-FFF2-40B4-BE49-F238E27FC236}">
                <a16:creationId xmlns:a16="http://schemas.microsoft.com/office/drawing/2014/main" id="{A3FE4DA2-8EBD-774E-BD76-E39832EC0D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393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00"/>
    </mc:Choice>
    <mc:Fallback>
      <p:transition spd="slow" advTm="7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A4BC5C-C4E3-C7F4-BA16-CDB90FA54AA2}"/>
              </a:ext>
            </a:extLst>
          </p:cNvPr>
          <p:cNvSpPr/>
          <p:nvPr/>
        </p:nvSpPr>
        <p:spPr>
          <a:xfrm>
            <a:off x="0" y="-23839"/>
            <a:ext cx="12192000" cy="3625877"/>
          </a:xfrm>
          <a:prstGeom prst="rect">
            <a:avLst/>
          </a:prstGeom>
          <a:gradFill>
            <a:gsLst>
              <a:gs pos="37000">
                <a:schemeClr val="bg1"/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2D982-42D3-57C2-787E-133480DFA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33" y="-1384473"/>
            <a:ext cx="9926551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데모플레이 영상</a:t>
            </a:r>
          </a:p>
        </p:txBody>
      </p:sp>
      <p:sp>
        <p:nvSpPr>
          <p:cNvPr id="11" name="하트 10">
            <a:extLst>
              <a:ext uri="{FF2B5EF4-FFF2-40B4-BE49-F238E27FC236}">
                <a16:creationId xmlns:a16="http://schemas.microsoft.com/office/drawing/2014/main" id="{8A8EC50F-7FBF-A0B5-20D1-B1BE8C6DFBF2}"/>
              </a:ext>
            </a:extLst>
          </p:cNvPr>
          <p:cNvSpPr/>
          <p:nvPr/>
        </p:nvSpPr>
        <p:spPr>
          <a:xfrm rot="20446846">
            <a:off x="11312986" y="138924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>
            <a:extLst>
              <a:ext uri="{FF2B5EF4-FFF2-40B4-BE49-F238E27FC236}">
                <a16:creationId xmlns:a16="http://schemas.microsoft.com/office/drawing/2014/main" id="{23577F59-D508-02E1-B440-BC67FF3F6456}"/>
              </a:ext>
            </a:extLst>
          </p:cNvPr>
          <p:cNvSpPr/>
          <p:nvPr/>
        </p:nvSpPr>
        <p:spPr>
          <a:xfrm rot="729802">
            <a:off x="-206190" y="1138174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데모플레이영상">
            <a:hlinkClick r:id="" action="ppaction://media"/>
            <a:extLst>
              <a:ext uri="{FF2B5EF4-FFF2-40B4-BE49-F238E27FC236}">
                <a16:creationId xmlns:a16="http://schemas.microsoft.com/office/drawing/2014/main" id="{D6D57AD3-022A-18A1-EE38-029FA933D6D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64840" y="1071471"/>
            <a:ext cx="7072456" cy="5577733"/>
          </a:xfrm>
          <a:prstGeom prst="rect">
            <a:avLst/>
          </a:prstGeom>
        </p:spPr>
      </p:pic>
      <p:pic>
        <p:nvPicPr>
          <p:cNvPr id="32" name="오디오 31">
            <a:hlinkClick r:id="" action="ppaction://media"/>
            <a:extLst>
              <a:ext uri="{FF2B5EF4-FFF2-40B4-BE49-F238E27FC236}">
                <a16:creationId xmlns:a16="http://schemas.microsoft.com/office/drawing/2014/main" id="{EE966DA9-3BA9-DC2E-6BE0-4B9CA5882650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674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72"/>
    </mc:Choice>
    <mc:Fallback>
      <p:transition spd="slow" advTm="29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8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715" objId="3"/>
        <p14:triggerEvt type="onClick" time="3716" objId="3"/>
        <p14:stopEvt time="29272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A4BC5C-C4E3-C7F4-BA16-CDB90FA54AA2}"/>
              </a:ext>
            </a:extLst>
          </p:cNvPr>
          <p:cNvSpPr/>
          <p:nvPr/>
        </p:nvSpPr>
        <p:spPr>
          <a:xfrm>
            <a:off x="0" y="-23839"/>
            <a:ext cx="12192000" cy="3625877"/>
          </a:xfrm>
          <a:prstGeom prst="rect">
            <a:avLst/>
          </a:prstGeom>
          <a:gradFill>
            <a:gsLst>
              <a:gs pos="37000">
                <a:schemeClr val="bg1"/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2D982-42D3-57C2-787E-133480DFA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33" y="-1384473"/>
            <a:ext cx="9606455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커밋통계</a:t>
            </a:r>
            <a:endParaRPr lang="ko-KR" altLang="en-US" b="1" dirty="0">
              <a:gradFill>
                <a:gsLst>
                  <a:gs pos="0">
                    <a:srgbClr val="ED6985"/>
                  </a:gs>
                  <a:gs pos="90000">
                    <a:srgbClr val="FF9999"/>
                  </a:gs>
                </a:gsLst>
                <a:lin ang="5400000" scaled="1"/>
              </a:gradFill>
              <a:effectLst>
                <a:glow rad="63500">
                  <a:schemeClr val="bg1"/>
                </a:glow>
                <a:outerShdw dist="50800" dir="5400000" algn="ctr" rotWithShape="0">
                  <a:srgbClr val="B25E76"/>
                </a:outerShd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</p:txBody>
      </p:sp>
      <p:sp>
        <p:nvSpPr>
          <p:cNvPr id="11" name="하트 10">
            <a:extLst>
              <a:ext uri="{FF2B5EF4-FFF2-40B4-BE49-F238E27FC236}">
                <a16:creationId xmlns:a16="http://schemas.microsoft.com/office/drawing/2014/main" id="{8A8EC50F-7FBF-A0B5-20D1-B1BE8C6DFBF2}"/>
              </a:ext>
            </a:extLst>
          </p:cNvPr>
          <p:cNvSpPr/>
          <p:nvPr/>
        </p:nvSpPr>
        <p:spPr>
          <a:xfrm rot="20446846">
            <a:off x="11312986" y="138924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>
            <a:extLst>
              <a:ext uri="{FF2B5EF4-FFF2-40B4-BE49-F238E27FC236}">
                <a16:creationId xmlns:a16="http://schemas.microsoft.com/office/drawing/2014/main" id="{23577F59-D508-02E1-B440-BC67FF3F6456}"/>
              </a:ext>
            </a:extLst>
          </p:cNvPr>
          <p:cNvSpPr/>
          <p:nvPr/>
        </p:nvSpPr>
        <p:spPr>
          <a:xfrm rot="729802">
            <a:off x="-206190" y="1138174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2D129C63-4CD0-E195-5557-62B85052DAFD}"/>
              </a:ext>
            </a:extLst>
          </p:cNvPr>
          <p:cNvGraphicFramePr>
            <a:graphicFrameLocks noGrp="1"/>
          </p:cNvGraphicFramePr>
          <p:nvPr/>
        </p:nvGraphicFramePr>
        <p:xfrm>
          <a:off x="12385040" y="138176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591730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ysDash"/>
                    </a:lnL>
                    <a:lnR w="38100" cmpd="sng">
                      <a:solidFill>
                        <a:schemeClr val="bg1"/>
                      </a:solidFill>
                      <a:prstDash val="sysDash"/>
                    </a:lnR>
                    <a:lnT w="38100" cmpd="sng">
                      <a:solidFill>
                        <a:schemeClr val="bg1"/>
                      </a:solidFill>
                      <a:prstDash val="sysDash"/>
                    </a:lnT>
                    <a:lnB w="38100" cmpd="sng">
                      <a:solidFill>
                        <a:schemeClr val="bg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357599"/>
                  </a:ext>
                </a:extLst>
              </a:tr>
            </a:tbl>
          </a:graphicData>
        </a:graphic>
      </p:graphicFrame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427384A1-4175-E717-C74A-8177254B29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C41C3D-70D6-E580-D6AA-350EA1FE8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368" y="1381760"/>
            <a:ext cx="9859264" cy="477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62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6"/>
    </mc:Choice>
    <mc:Fallback>
      <p:transition spd="slow" advTm="3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A4BC5C-C4E3-C7F4-BA16-CDB90FA54AA2}"/>
              </a:ext>
            </a:extLst>
          </p:cNvPr>
          <p:cNvSpPr/>
          <p:nvPr/>
        </p:nvSpPr>
        <p:spPr>
          <a:xfrm>
            <a:off x="0" y="-23839"/>
            <a:ext cx="12192000" cy="3625877"/>
          </a:xfrm>
          <a:prstGeom prst="rect">
            <a:avLst/>
          </a:prstGeom>
          <a:gradFill>
            <a:gsLst>
              <a:gs pos="37000">
                <a:schemeClr val="bg1"/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2D982-42D3-57C2-787E-133480DFA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33" y="-1384473"/>
            <a:ext cx="9606455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개발계획 평균 </a:t>
            </a:r>
            <a: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– 40%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완료</a:t>
            </a:r>
            <a: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  <a:endParaRPr lang="ko-KR" altLang="en-US" b="1" dirty="0">
              <a:gradFill>
                <a:gsLst>
                  <a:gs pos="0">
                    <a:srgbClr val="ED6985"/>
                  </a:gs>
                  <a:gs pos="90000">
                    <a:srgbClr val="FF9999"/>
                  </a:gs>
                </a:gsLst>
                <a:lin ang="5400000" scaled="1"/>
              </a:gradFill>
              <a:effectLst>
                <a:glow rad="63500">
                  <a:schemeClr val="bg1"/>
                </a:glow>
                <a:outerShdw dist="50800" dir="5400000" algn="ctr" rotWithShape="0">
                  <a:srgbClr val="B25E76"/>
                </a:outerShd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</p:txBody>
      </p:sp>
      <p:sp>
        <p:nvSpPr>
          <p:cNvPr id="11" name="하트 10">
            <a:extLst>
              <a:ext uri="{FF2B5EF4-FFF2-40B4-BE49-F238E27FC236}">
                <a16:creationId xmlns:a16="http://schemas.microsoft.com/office/drawing/2014/main" id="{8A8EC50F-7FBF-A0B5-20D1-B1BE8C6DFBF2}"/>
              </a:ext>
            </a:extLst>
          </p:cNvPr>
          <p:cNvSpPr/>
          <p:nvPr/>
        </p:nvSpPr>
        <p:spPr>
          <a:xfrm rot="20446846">
            <a:off x="11312986" y="138924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>
            <a:extLst>
              <a:ext uri="{FF2B5EF4-FFF2-40B4-BE49-F238E27FC236}">
                <a16:creationId xmlns:a16="http://schemas.microsoft.com/office/drawing/2014/main" id="{23577F59-D508-02E1-B440-BC67FF3F6456}"/>
              </a:ext>
            </a:extLst>
          </p:cNvPr>
          <p:cNvSpPr/>
          <p:nvPr/>
        </p:nvSpPr>
        <p:spPr>
          <a:xfrm rot="729802">
            <a:off x="-206190" y="1138174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3" name="표 33">
            <a:extLst>
              <a:ext uri="{FF2B5EF4-FFF2-40B4-BE49-F238E27FC236}">
                <a16:creationId xmlns:a16="http://schemas.microsoft.com/office/drawing/2014/main" id="{2E568BD2-1C10-B704-8CAE-27574D5C2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08825"/>
              </p:ext>
            </p:extLst>
          </p:nvPr>
        </p:nvGraphicFramePr>
        <p:xfrm>
          <a:off x="640080" y="1065880"/>
          <a:ext cx="10944948" cy="570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1878">
                  <a:extLst>
                    <a:ext uri="{9D8B030D-6E8A-4147-A177-3AD203B41FA5}">
                      <a16:colId xmlns:a16="http://schemas.microsoft.com/office/drawing/2014/main" val="3462450813"/>
                    </a:ext>
                  </a:extLst>
                </a:gridCol>
                <a:gridCol w="8553070">
                  <a:extLst>
                    <a:ext uri="{9D8B030D-6E8A-4147-A177-3AD203B41FA5}">
                      <a16:colId xmlns:a16="http://schemas.microsoft.com/office/drawing/2014/main" val="3120118168"/>
                    </a:ext>
                  </a:extLst>
                </a:gridCol>
              </a:tblGrid>
              <a:tr h="679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1</a:t>
                      </a:r>
                      <a:r>
                        <a:rPr lang="ko-KR" altLang="en-US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주차 </a:t>
                      </a:r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90%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Rix떡볶이 M" panose="02020603020101020101" pitchFamily="18" charset="-127"/>
                        <a:ea typeface="Rix떡볶이 M" panose="02020603020101020101" pitchFamily="18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그래픽 리소스</a:t>
                      </a:r>
                      <a:r>
                        <a:rPr lang="en-US" altLang="ko-KR" sz="2800" b="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, </a:t>
                      </a:r>
                      <a:r>
                        <a:rPr lang="ko-KR" altLang="en-US" sz="2800" b="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사운드 리소스 준비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4893"/>
                  </a:ext>
                </a:extLst>
              </a:tr>
              <a:tr h="679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2</a:t>
                      </a:r>
                      <a:r>
                        <a:rPr lang="ko-KR" altLang="en-US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주차 </a:t>
                      </a:r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90%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Rix떡볶이 M" panose="02020603020101020101" pitchFamily="18" charset="-127"/>
                        <a:ea typeface="Rix떡볶이 M" panose="02020603020101020101" pitchFamily="18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극 초반부와 후반부의 노벨 게임 부분 구현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271639"/>
                  </a:ext>
                </a:extLst>
              </a:tr>
              <a:tr h="679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3</a:t>
                      </a:r>
                      <a:r>
                        <a:rPr lang="ko-KR" altLang="en-US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주차 </a:t>
                      </a:r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20%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Rix떡볶이 M" panose="02020603020101020101" pitchFamily="18" charset="-127"/>
                        <a:ea typeface="Rix떡볶이 M" panose="02020603020101020101" pitchFamily="18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볼링게임 구현 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(</a:t>
                      </a:r>
                      <a:r>
                        <a:rPr lang="ko-KR" altLang="en-US" sz="2800" dirty="0" err="1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볼링씬</a:t>
                      </a:r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 전체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상대 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ai </a:t>
                      </a:r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개발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)</a:t>
                      </a:r>
                      <a:endParaRPr lang="ko-KR" altLang="en-US" sz="2800" dirty="0">
                        <a:solidFill>
                          <a:srgbClr val="842C3B"/>
                        </a:solidFill>
                        <a:latin typeface="Rix떡볶이 M" panose="02020603020101020101" pitchFamily="18" charset="-127"/>
                        <a:ea typeface="Rix떡볶이 M" panose="02020603020101020101" pitchFamily="18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994786"/>
                  </a:ext>
                </a:extLst>
              </a:tr>
              <a:tr h="679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4</a:t>
                      </a:r>
                      <a:r>
                        <a:rPr lang="ko-KR" altLang="en-US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주차 </a:t>
                      </a:r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50%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Rix떡볶이 M" panose="02020603020101020101" pitchFamily="18" charset="-127"/>
                        <a:ea typeface="Rix떡볶이 M" panose="02020603020101020101" pitchFamily="18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에어하키 게임 구현 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(</a:t>
                      </a:r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에어하키씬 전체 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상대 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ai</a:t>
                      </a:r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개발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)</a:t>
                      </a:r>
                      <a:endParaRPr lang="ko-KR" altLang="en-US" sz="2800" dirty="0">
                        <a:solidFill>
                          <a:srgbClr val="842C3B"/>
                        </a:solidFill>
                        <a:latin typeface="Rix떡볶이 M" panose="02020603020101020101" pitchFamily="18" charset="-127"/>
                        <a:ea typeface="Rix떡볶이 M" panose="02020603020101020101" pitchFamily="18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455036"/>
                  </a:ext>
                </a:extLst>
              </a:tr>
              <a:tr h="679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5</a:t>
                      </a:r>
                      <a:r>
                        <a:rPr lang="ko-KR" altLang="en-US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주차 </a:t>
                      </a:r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70%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Rix떡볶이 M" panose="02020603020101020101" pitchFamily="18" charset="-127"/>
                        <a:ea typeface="Rix떡볶이 M" panose="02020603020101020101" pitchFamily="18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농구게임 구현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(</a:t>
                      </a:r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농구게임 구현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상대 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ai</a:t>
                      </a:r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개발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)</a:t>
                      </a:r>
                      <a:endParaRPr lang="ko-KR" altLang="en-US" sz="2800" dirty="0">
                        <a:solidFill>
                          <a:srgbClr val="842C3B"/>
                        </a:solidFill>
                        <a:latin typeface="Rix떡볶이 M" panose="02020603020101020101" pitchFamily="18" charset="-127"/>
                        <a:ea typeface="Rix떡볶이 M" panose="02020603020101020101" pitchFamily="18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351608"/>
                  </a:ext>
                </a:extLst>
              </a:tr>
              <a:tr h="679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6</a:t>
                      </a:r>
                      <a:r>
                        <a:rPr lang="ko-KR" altLang="en-US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주차 </a:t>
                      </a:r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0%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Rix떡볶이 M" panose="02020603020101020101" pitchFamily="18" charset="-127"/>
                        <a:ea typeface="Rix떡볶이 M" panose="02020603020101020101" pitchFamily="18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위의 스포츠게임을 </a:t>
                      </a:r>
                      <a:r>
                        <a:rPr lang="ko-KR" altLang="en-US" sz="2800" dirty="0" err="1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구현하는데에</a:t>
                      </a:r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 성공했다면 다른 추가 스포츠게임을 구현하고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그렇지 않다면 마저 보완한다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.</a:t>
                      </a:r>
                      <a:endParaRPr lang="ko-KR" altLang="en-US" sz="2800" dirty="0">
                        <a:solidFill>
                          <a:srgbClr val="842C3B"/>
                        </a:solidFill>
                        <a:latin typeface="Rix떡볶이 M" panose="02020603020101020101" pitchFamily="18" charset="-127"/>
                        <a:ea typeface="Rix떡볶이 M" panose="02020603020101020101" pitchFamily="18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208319"/>
                  </a:ext>
                </a:extLst>
              </a:tr>
              <a:tr h="679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7</a:t>
                      </a:r>
                      <a:r>
                        <a:rPr lang="ko-KR" altLang="en-US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주차 </a:t>
                      </a:r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0%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Rix떡볶이 M" panose="02020603020101020101" pitchFamily="18" charset="-127"/>
                        <a:ea typeface="Rix떡볶이 M" panose="02020603020101020101" pitchFamily="18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전체적으로 더 세심히 보완해 게임의 디테일을 살린다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.</a:t>
                      </a:r>
                      <a:endParaRPr lang="ko-KR" altLang="en-US" sz="2800" dirty="0">
                        <a:solidFill>
                          <a:srgbClr val="842C3B"/>
                        </a:solidFill>
                        <a:latin typeface="Rix떡볶이 M" panose="02020603020101020101" pitchFamily="18" charset="-127"/>
                        <a:ea typeface="Rix떡볶이 M" panose="02020603020101020101" pitchFamily="18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917097"/>
                  </a:ext>
                </a:extLst>
              </a:tr>
              <a:tr h="679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8</a:t>
                      </a:r>
                      <a:r>
                        <a:rPr lang="ko-KR" altLang="en-US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주차 </a:t>
                      </a:r>
                      <a:r>
                        <a:rPr lang="en-US" altLang="ko-KR" sz="3600" dirty="0">
                          <a:solidFill>
                            <a:schemeClr val="bg1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0%</a:t>
                      </a:r>
                      <a:endParaRPr lang="ko-KR" altLang="en-US" sz="3600" dirty="0">
                        <a:solidFill>
                          <a:schemeClr val="bg1"/>
                        </a:solidFill>
                        <a:latin typeface="Rix떡볶이 M" panose="02020603020101020101" pitchFamily="18" charset="-127"/>
                        <a:ea typeface="Rix떡볶이 M" panose="02020603020101020101" pitchFamily="18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발표준비와 같은 마무리단계를 거친다</a:t>
                      </a:r>
                      <a:r>
                        <a:rPr lang="en-US" altLang="ko-KR" sz="2800" dirty="0">
                          <a:solidFill>
                            <a:srgbClr val="842C3B"/>
                          </a:solidFill>
                          <a:latin typeface="Rix떡볶이 M" panose="02020603020101020101" pitchFamily="18" charset="-127"/>
                          <a:ea typeface="Rix떡볶이 M" panose="02020603020101020101" pitchFamily="18" charset="-127"/>
                        </a:rPr>
                        <a:t>.</a:t>
                      </a:r>
                      <a:endParaRPr lang="ko-KR" altLang="en-US" sz="2800" dirty="0">
                        <a:solidFill>
                          <a:srgbClr val="842C3B"/>
                        </a:solidFill>
                        <a:latin typeface="Rix떡볶이 M" panose="02020603020101020101" pitchFamily="18" charset="-127"/>
                        <a:ea typeface="Rix떡볶이 M" panose="02020603020101020101" pitchFamily="18" charset="-127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5460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2D129C63-4CD0-E195-5557-62B85052DAFD}"/>
              </a:ext>
            </a:extLst>
          </p:cNvPr>
          <p:cNvGraphicFramePr>
            <a:graphicFrameLocks noGrp="1"/>
          </p:cNvGraphicFramePr>
          <p:nvPr/>
        </p:nvGraphicFramePr>
        <p:xfrm>
          <a:off x="12385040" y="138176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591730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mpd="sng">
                      <a:solidFill>
                        <a:schemeClr val="bg1"/>
                      </a:solidFill>
                      <a:prstDash val="sysDash"/>
                    </a:lnL>
                    <a:lnR w="38100" cmpd="sng">
                      <a:solidFill>
                        <a:schemeClr val="bg1"/>
                      </a:solidFill>
                      <a:prstDash val="sysDash"/>
                    </a:lnR>
                    <a:lnT w="38100" cmpd="sng">
                      <a:solidFill>
                        <a:schemeClr val="bg1"/>
                      </a:solidFill>
                      <a:prstDash val="sysDash"/>
                    </a:lnT>
                    <a:lnB w="38100" cmpd="sng">
                      <a:solidFill>
                        <a:schemeClr val="bg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357599"/>
                  </a:ext>
                </a:extLst>
              </a:tr>
            </a:tbl>
          </a:graphicData>
        </a:graphic>
      </p:graphicFrame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6CE9C92B-2745-651C-C145-A06E357E5B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84757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72"/>
    </mc:Choice>
    <mc:Fallback>
      <p:transition spd="slow" advTm="8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A4BC5C-C4E3-C7F4-BA16-CDB90FA54AA2}"/>
              </a:ext>
            </a:extLst>
          </p:cNvPr>
          <p:cNvSpPr/>
          <p:nvPr/>
        </p:nvSpPr>
        <p:spPr>
          <a:xfrm>
            <a:off x="0" y="-23839"/>
            <a:ext cx="12192000" cy="3625877"/>
          </a:xfrm>
          <a:prstGeom prst="rect">
            <a:avLst/>
          </a:prstGeom>
          <a:gradFill>
            <a:gsLst>
              <a:gs pos="37000">
                <a:schemeClr val="bg1"/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2D982-42D3-57C2-787E-133480DFA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33" y="-1384473"/>
            <a:ext cx="9606455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개발계획상세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  <a: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– 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리소스 준비 </a:t>
            </a:r>
            <a: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  <a:endParaRPr lang="ko-KR" altLang="en-US" b="1" dirty="0">
              <a:gradFill>
                <a:gsLst>
                  <a:gs pos="0">
                    <a:srgbClr val="ED6985"/>
                  </a:gs>
                  <a:gs pos="90000">
                    <a:srgbClr val="FF9999"/>
                  </a:gs>
                </a:gsLst>
                <a:lin ang="5400000" scaled="1"/>
              </a:gradFill>
              <a:effectLst>
                <a:glow rad="63500">
                  <a:schemeClr val="bg1"/>
                </a:glow>
                <a:outerShdw dist="50800" dir="5400000" algn="ctr" rotWithShape="0">
                  <a:srgbClr val="B25E76"/>
                </a:outerShdw>
              </a:effectLst>
              <a:latin typeface="Rix떡볶이 M" panose="02020603020101020101" pitchFamily="18" charset="-127"/>
              <a:ea typeface="Rix떡볶이 M" panose="02020603020101020101" pitchFamily="18" charset="-127"/>
            </a:endParaRPr>
          </a:p>
        </p:txBody>
      </p:sp>
      <p:sp>
        <p:nvSpPr>
          <p:cNvPr id="11" name="하트 10">
            <a:extLst>
              <a:ext uri="{FF2B5EF4-FFF2-40B4-BE49-F238E27FC236}">
                <a16:creationId xmlns:a16="http://schemas.microsoft.com/office/drawing/2014/main" id="{8A8EC50F-7FBF-A0B5-20D1-B1BE8C6DFBF2}"/>
              </a:ext>
            </a:extLst>
          </p:cNvPr>
          <p:cNvSpPr/>
          <p:nvPr/>
        </p:nvSpPr>
        <p:spPr>
          <a:xfrm rot="20446846">
            <a:off x="11312986" y="138924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>
            <a:extLst>
              <a:ext uri="{FF2B5EF4-FFF2-40B4-BE49-F238E27FC236}">
                <a16:creationId xmlns:a16="http://schemas.microsoft.com/office/drawing/2014/main" id="{23577F59-D508-02E1-B440-BC67FF3F6456}"/>
              </a:ext>
            </a:extLst>
          </p:cNvPr>
          <p:cNvSpPr/>
          <p:nvPr/>
        </p:nvSpPr>
        <p:spPr>
          <a:xfrm rot="729802">
            <a:off x="-206190" y="1138174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EAB8CF0B-C519-65B3-6F2C-C3AF991DC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529" y="1314266"/>
            <a:ext cx="9091448" cy="422946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6CAD04C-C7F5-4DF9-CCD9-9556643D2AC4}"/>
              </a:ext>
            </a:extLst>
          </p:cNvPr>
          <p:cNvSpPr txBox="1"/>
          <p:nvPr/>
        </p:nvSpPr>
        <p:spPr>
          <a:xfrm>
            <a:off x="1311442" y="5803372"/>
            <a:ext cx="1018582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대부분이 자체제작 리소스 </a:t>
            </a:r>
            <a:r>
              <a:rPr lang="en-US" altLang="ko-KR" sz="2400" b="1" dirty="0"/>
              <a:t>,</a:t>
            </a:r>
          </a:p>
          <a:p>
            <a:r>
              <a:rPr lang="ko-KR" altLang="en-US" sz="2400" b="1" dirty="0"/>
              <a:t>아직 볼링게임의 </a:t>
            </a:r>
            <a:r>
              <a:rPr lang="ko-KR" altLang="en-US" sz="2400" b="1" dirty="0" err="1"/>
              <a:t>볼링핀과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ui</a:t>
            </a:r>
            <a:r>
              <a:rPr lang="ko-KR" altLang="en-US" sz="2400" b="1" dirty="0"/>
              <a:t>리소스를 </a:t>
            </a:r>
            <a:r>
              <a:rPr lang="ko-KR" altLang="en-US" sz="2400" b="1" dirty="0" err="1"/>
              <a:t>준비하지못했다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B771E7DC-EA1F-300B-BD06-1C9BC617B1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67245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72"/>
    </mc:Choice>
    <mc:Fallback>
      <p:transition spd="slow" advTm="10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A4BC5C-C4E3-C7F4-BA16-CDB90FA54AA2}"/>
              </a:ext>
            </a:extLst>
          </p:cNvPr>
          <p:cNvSpPr/>
          <p:nvPr/>
        </p:nvSpPr>
        <p:spPr>
          <a:xfrm>
            <a:off x="0" y="-23839"/>
            <a:ext cx="12192000" cy="3625877"/>
          </a:xfrm>
          <a:prstGeom prst="rect">
            <a:avLst/>
          </a:prstGeom>
          <a:gradFill>
            <a:gsLst>
              <a:gs pos="37000">
                <a:schemeClr val="bg1"/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2D982-42D3-57C2-787E-133480DFA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33" y="-1384473"/>
            <a:ext cx="9606455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개발계획상세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  <a: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– 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노벨게임 구현</a:t>
            </a:r>
          </a:p>
        </p:txBody>
      </p:sp>
      <p:sp>
        <p:nvSpPr>
          <p:cNvPr id="11" name="하트 10">
            <a:extLst>
              <a:ext uri="{FF2B5EF4-FFF2-40B4-BE49-F238E27FC236}">
                <a16:creationId xmlns:a16="http://schemas.microsoft.com/office/drawing/2014/main" id="{8A8EC50F-7FBF-A0B5-20D1-B1BE8C6DFBF2}"/>
              </a:ext>
            </a:extLst>
          </p:cNvPr>
          <p:cNvSpPr/>
          <p:nvPr/>
        </p:nvSpPr>
        <p:spPr>
          <a:xfrm rot="20446846">
            <a:off x="11312986" y="138924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>
            <a:extLst>
              <a:ext uri="{FF2B5EF4-FFF2-40B4-BE49-F238E27FC236}">
                <a16:creationId xmlns:a16="http://schemas.microsoft.com/office/drawing/2014/main" id="{23577F59-D508-02E1-B440-BC67FF3F6456}"/>
              </a:ext>
            </a:extLst>
          </p:cNvPr>
          <p:cNvSpPr/>
          <p:nvPr/>
        </p:nvSpPr>
        <p:spPr>
          <a:xfrm rot="729802">
            <a:off x="-206190" y="1138174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6CAD04C-C7F5-4DF9-CCD9-9556643D2AC4}"/>
              </a:ext>
            </a:extLst>
          </p:cNvPr>
          <p:cNvSpPr txBox="1"/>
          <p:nvPr/>
        </p:nvSpPr>
        <p:spPr>
          <a:xfrm>
            <a:off x="1311442" y="5803372"/>
            <a:ext cx="1018582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알고리즘을 </a:t>
            </a:r>
            <a:r>
              <a:rPr lang="en-US" altLang="ko-KR" sz="2400" b="1" dirty="0"/>
              <a:t>100%</a:t>
            </a:r>
            <a:r>
              <a:rPr lang="ko-KR" altLang="en-US" sz="2400" b="1" dirty="0"/>
              <a:t>완성했기 때문에 대사들만 넣어주면 구현이 </a:t>
            </a:r>
            <a:endParaRPr lang="en-US" altLang="ko-KR" sz="2400" b="1" dirty="0"/>
          </a:p>
          <a:p>
            <a:r>
              <a:rPr lang="ko-KR" altLang="en-US" sz="2400" b="1" dirty="0"/>
              <a:t>완전히 끝난다</a:t>
            </a:r>
            <a:r>
              <a:rPr lang="en-US" altLang="ko-KR" sz="2400" b="1" dirty="0"/>
              <a:t>. </a:t>
            </a:r>
            <a:endParaRPr lang="ko-KR" altLang="en-US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514965-864C-6847-BD8A-1A046CDA3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210" y="1323347"/>
            <a:ext cx="5615074" cy="4211305"/>
          </a:xfrm>
          <a:prstGeom prst="rect">
            <a:avLst/>
          </a:prstGeom>
        </p:spPr>
      </p:pic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29976B39-5D85-06BB-DF63-850F8B3923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686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85"/>
    </mc:Choice>
    <mc:Fallback>
      <p:transition spd="slow" advTm="7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A4BC5C-C4E3-C7F4-BA16-CDB90FA54AA2}"/>
              </a:ext>
            </a:extLst>
          </p:cNvPr>
          <p:cNvSpPr/>
          <p:nvPr/>
        </p:nvSpPr>
        <p:spPr>
          <a:xfrm>
            <a:off x="0" y="-23839"/>
            <a:ext cx="12192000" cy="3625877"/>
          </a:xfrm>
          <a:prstGeom prst="rect">
            <a:avLst/>
          </a:prstGeom>
          <a:gradFill>
            <a:gsLst>
              <a:gs pos="37000">
                <a:schemeClr val="bg1"/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2D982-42D3-57C2-787E-133480DFA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33" y="-1384473"/>
            <a:ext cx="9606455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개발계획상세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  <a: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– 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볼링게임 구현</a:t>
            </a:r>
          </a:p>
        </p:txBody>
      </p:sp>
      <p:sp>
        <p:nvSpPr>
          <p:cNvPr id="11" name="하트 10">
            <a:extLst>
              <a:ext uri="{FF2B5EF4-FFF2-40B4-BE49-F238E27FC236}">
                <a16:creationId xmlns:a16="http://schemas.microsoft.com/office/drawing/2014/main" id="{8A8EC50F-7FBF-A0B5-20D1-B1BE8C6DFBF2}"/>
              </a:ext>
            </a:extLst>
          </p:cNvPr>
          <p:cNvSpPr/>
          <p:nvPr/>
        </p:nvSpPr>
        <p:spPr>
          <a:xfrm rot="20446846">
            <a:off x="11312986" y="138924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>
            <a:extLst>
              <a:ext uri="{FF2B5EF4-FFF2-40B4-BE49-F238E27FC236}">
                <a16:creationId xmlns:a16="http://schemas.microsoft.com/office/drawing/2014/main" id="{23577F59-D508-02E1-B440-BC67FF3F6456}"/>
              </a:ext>
            </a:extLst>
          </p:cNvPr>
          <p:cNvSpPr/>
          <p:nvPr/>
        </p:nvSpPr>
        <p:spPr>
          <a:xfrm rot="729802">
            <a:off x="-206190" y="1138174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6CAD04C-C7F5-4DF9-CCD9-9556643D2AC4}"/>
              </a:ext>
            </a:extLst>
          </p:cNvPr>
          <p:cNvSpPr txBox="1"/>
          <p:nvPr/>
        </p:nvSpPr>
        <p:spPr>
          <a:xfrm>
            <a:off x="1311442" y="5803372"/>
            <a:ext cx="1018582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볼링핀과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ui</a:t>
            </a:r>
            <a:r>
              <a:rPr lang="ko-KR" altLang="en-US" sz="2400" b="1" dirty="0"/>
              <a:t>리소스를 아직 준비하지 못했기때문에 공이 </a:t>
            </a:r>
            <a:r>
              <a:rPr lang="ko-KR" altLang="en-US" sz="2400" b="1" dirty="0" err="1"/>
              <a:t>각도에따라</a:t>
            </a:r>
            <a:endParaRPr lang="en-US" altLang="ko-KR" sz="2400" b="1" dirty="0"/>
          </a:p>
          <a:p>
            <a:r>
              <a:rPr lang="ko-KR" altLang="en-US" sz="2400" b="1" dirty="0"/>
              <a:t>입체적으로 </a:t>
            </a:r>
            <a:r>
              <a:rPr lang="ko-KR" altLang="en-US" sz="2400" b="1" dirty="0" err="1"/>
              <a:t>굴러가는것만</a:t>
            </a:r>
            <a:r>
              <a:rPr lang="ko-KR" altLang="en-US" sz="2400" b="1" dirty="0"/>
              <a:t> 준비했다</a:t>
            </a:r>
            <a:r>
              <a:rPr lang="en-US" altLang="ko-KR" sz="2400" b="1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C488E5-96FA-8A9D-14AD-A9B7927D0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483" y="1070875"/>
            <a:ext cx="5979696" cy="4503881"/>
          </a:xfrm>
          <a:prstGeom prst="rect">
            <a:avLst/>
          </a:prstGeom>
        </p:spPr>
      </p:pic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5CF57CAF-F049-5163-FA23-17245751F2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36816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2"/>
    </mc:Choice>
    <mc:Fallback>
      <p:transition spd="slow" advTm="5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A4BC5C-C4E3-C7F4-BA16-CDB90FA54AA2}"/>
              </a:ext>
            </a:extLst>
          </p:cNvPr>
          <p:cNvSpPr/>
          <p:nvPr/>
        </p:nvSpPr>
        <p:spPr>
          <a:xfrm>
            <a:off x="0" y="-23839"/>
            <a:ext cx="12192000" cy="3625877"/>
          </a:xfrm>
          <a:prstGeom prst="rect">
            <a:avLst/>
          </a:prstGeom>
          <a:gradFill>
            <a:gsLst>
              <a:gs pos="37000">
                <a:schemeClr val="bg1"/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2D982-42D3-57C2-787E-133480DFA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33" y="-1384473"/>
            <a:ext cx="9926551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개발계획상세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  <a: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– 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에어하키게임 구현</a:t>
            </a:r>
          </a:p>
        </p:txBody>
      </p:sp>
      <p:sp>
        <p:nvSpPr>
          <p:cNvPr id="11" name="하트 10">
            <a:extLst>
              <a:ext uri="{FF2B5EF4-FFF2-40B4-BE49-F238E27FC236}">
                <a16:creationId xmlns:a16="http://schemas.microsoft.com/office/drawing/2014/main" id="{8A8EC50F-7FBF-A0B5-20D1-B1BE8C6DFBF2}"/>
              </a:ext>
            </a:extLst>
          </p:cNvPr>
          <p:cNvSpPr/>
          <p:nvPr/>
        </p:nvSpPr>
        <p:spPr>
          <a:xfrm rot="20446846">
            <a:off x="11312986" y="138924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>
            <a:extLst>
              <a:ext uri="{FF2B5EF4-FFF2-40B4-BE49-F238E27FC236}">
                <a16:creationId xmlns:a16="http://schemas.microsoft.com/office/drawing/2014/main" id="{23577F59-D508-02E1-B440-BC67FF3F6456}"/>
              </a:ext>
            </a:extLst>
          </p:cNvPr>
          <p:cNvSpPr/>
          <p:nvPr/>
        </p:nvSpPr>
        <p:spPr>
          <a:xfrm rot="729802">
            <a:off x="-206190" y="1138174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6CAD04C-C7F5-4DF9-CCD9-9556643D2AC4}"/>
              </a:ext>
            </a:extLst>
          </p:cNvPr>
          <p:cNvSpPr txBox="1"/>
          <p:nvPr/>
        </p:nvSpPr>
        <p:spPr>
          <a:xfrm>
            <a:off x="1311442" y="5803372"/>
            <a:ext cx="1018582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내 채를 움직이고 채가 퍽과 부딪히면 부딪힌 각도와 속도에 따라 </a:t>
            </a:r>
            <a:endParaRPr lang="en-US" altLang="ko-KR" sz="2400" b="1" dirty="0"/>
          </a:p>
          <a:p>
            <a:r>
              <a:rPr lang="ko-KR" altLang="en-US" sz="2400" b="1" dirty="0"/>
              <a:t>퍽이 움직이는 것을 구현했다</a:t>
            </a:r>
            <a:r>
              <a:rPr lang="en-US" altLang="ko-KR" sz="2400" b="1" dirty="0"/>
              <a:t>. </a:t>
            </a:r>
            <a:r>
              <a:rPr lang="ko-KR" altLang="en-US" sz="2400" b="1" dirty="0"/>
              <a:t>적의 </a:t>
            </a:r>
            <a:r>
              <a:rPr lang="en-US" altLang="ko-KR" sz="2400" b="1" dirty="0"/>
              <a:t>ai</a:t>
            </a:r>
            <a:r>
              <a:rPr lang="ko-KR" altLang="en-US" sz="2400" b="1" dirty="0"/>
              <a:t>만 구현해주면 끝난다</a:t>
            </a:r>
            <a:r>
              <a:rPr lang="en-US" altLang="ko-KR" sz="2400" b="1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17E8C9-DD1B-AEB8-43EF-440DF066F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684" y="1231893"/>
            <a:ext cx="5843674" cy="4394214"/>
          </a:xfrm>
          <a:prstGeom prst="rect">
            <a:avLst/>
          </a:prstGeom>
        </p:spPr>
      </p:pic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B8567CF8-A83E-9D24-FA54-EF483AC9FC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1001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8"/>
    </mc:Choice>
    <mc:Fallback>
      <p:transition spd="slow" advTm="6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A4BC5C-C4E3-C7F4-BA16-CDB90FA54AA2}"/>
              </a:ext>
            </a:extLst>
          </p:cNvPr>
          <p:cNvSpPr/>
          <p:nvPr/>
        </p:nvSpPr>
        <p:spPr>
          <a:xfrm>
            <a:off x="0" y="-23839"/>
            <a:ext cx="12192000" cy="3625877"/>
          </a:xfrm>
          <a:prstGeom prst="rect">
            <a:avLst/>
          </a:prstGeom>
          <a:gradFill>
            <a:gsLst>
              <a:gs pos="37000">
                <a:schemeClr val="bg1"/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2D982-42D3-57C2-787E-133480DFA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33" y="-1384473"/>
            <a:ext cx="9926551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개발계획상세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  <a:r>
              <a:rPr lang="en-US" altLang="ko-KR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– 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농구게임 구현</a:t>
            </a:r>
          </a:p>
        </p:txBody>
      </p:sp>
      <p:sp>
        <p:nvSpPr>
          <p:cNvPr id="11" name="하트 10">
            <a:extLst>
              <a:ext uri="{FF2B5EF4-FFF2-40B4-BE49-F238E27FC236}">
                <a16:creationId xmlns:a16="http://schemas.microsoft.com/office/drawing/2014/main" id="{8A8EC50F-7FBF-A0B5-20D1-B1BE8C6DFBF2}"/>
              </a:ext>
            </a:extLst>
          </p:cNvPr>
          <p:cNvSpPr/>
          <p:nvPr/>
        </p:nvSpPr>
        <p:spPr>
          <a:xfrm rot="20446846">
            <a:off x="11312986" y="138924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>
            <a:extLst>
              <a:ext uri="{FF2B5EF4-FFF2-40B4-BE49-F238E27FC236}">
                <a16:creationId xmlns:a16="http://schemas.microsoft.com/office/drawing/2014/main" id="{23577F59-D508-02E1-B440-BC67FF3F6456}"/>
              </a:ext>
            </a:extLst>
          </p:cNvPr>
          <p:cNvSpPr/>
          <p:nvPr/>
        </p:nvSpPr>
        <p:spPr>
          <a:xfrm rot="729802">
            <a:off x="-206190" y="1138174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6CAD04C-C7F5-4DF9-CCD9-9556643D2AC4}"/>
              </a:ext>
            </a:extLst>
          </p:cNvPr>
          <p:cNvSpPr txBox="1"/>
          <p:nvPr/>
        </p:nvSpPr>
        <p:spPr>
          <a:xfrm>
            <a:off x="1311442" y="5625333"/>
            <a:ext cx="1018582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골대가 플레이타임에 따라 점점 빠르게 좌우로 움직인다</a:t>
            </a:r>
            <a:r>
              <a:rPr lang="en-US" altLang="ko-KR" sz="2400" b="1" dirty="0"/>
              <a:t>.</a:t>
            </a:r>
          </a:p>
          <a:p>
            <a:r>
              <a:rPr lang="ko-KR" altLang="en-US" sz="2400" b="1" dirty="0"/>
              <a:t>농구공에게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x,y,z</a:t>
            </a:r>
            <a:r>
              <a:rPr lang="ko-KR" altLang="en-US" sz="2400" b="1" dirty="0"/>
              <a:t>좌표를 주고 골대의 링의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레이어를 유동적으로 바꾸어 </a:t>
            </a:r>
            <a:r>
              <a:rPr lang="en-US" altLang="ko-KR" sz="2400" b="1" dirty="0"/>
              <a:t>3D</a:t>
            </a:r>
            <a:r>
              <a:rPr lang="ko-KR" altLang="en-US" sz="2400" b="1" dirty="0"/>
              <a:t>처럼 구현하는 것에 성공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골 판정과 적의 </a:t>
            </a:r>
            <a:r>
              <a:rPr lang="en-US" altLang="ko-KR" sz="2400" b="1" dirty="0"/>
              <a:t>ai</a:t>
            </a:r>
            <a:r>
              <a:rPr lang="ko-KR" altLang="en-US" sz="2400" b="1" dirty="0"/>
              <a:t>만 만들어주면 구현완료</a:t>
            </a:r>
            <a:r>
              <a:rPr lang="en-US" altLang="ko-KR" sz="2400" b="1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747973-0EC4-E866-7CAB-AC905ECE1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483" y="1003127"/>
            <a:ext cx="6190784" cy="4632435"/>
          </a:xfrm>
          <a:prstGeom prst="rect">
            <a:avLst/>
          </a:prstGeom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54CB989F-7F9F-B35C-B21C-59608634F3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2664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50"/>
    </mc:Choice>
    <mc:Fallback>
      <p:transition spd="slow" advTm="9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A4BC5C-C4E3-C7F4-BA16-CDB90FA54AA2}"/>
              </a:ext>
            </a:extLst>
          </p:cNvPr>
          <p:cNvSpPr/>
          <p:nvPr/>
        </p:nvSpPr>
        <p:spPr>
          <a:xfrm>
            <a:off x="0" y="-23839"/>
            <a:ext cx="12192000" cy="3625877"/>
          </a:xfrm>
          <a:prstGeom prst="rect">
            <a:avLst/>
          </a:prstGeom>
          <a:gradFill>
            <a:gsLst>
              <a:gs pos="37000">
                <a:schemeClr val="bg1"/>
              </a:gs>
              <a:gs pos="90000">
                <a:srgbClr val="FF99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2D982-42D3-57C2-787E-133480DFA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33" y="-1384473"/>
            <a:ext cx="9926551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err="1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개발계획상세</a:t>
            </a:r>
            <a:r>
              <a:rPr lang="ko-KR" altLang="en-US" b="1" dirty="0">
                <a:gradFill>
                  <a:gsLst>
                    <a:gs pos="0">
                      <a:srgbClr val="ED6985"/>
                    </a:gs>
                    <a:gs pos="90000">
                      <a:srgbClr val="FF9999"/>
                    </a:gs>
                  </a:gsLst>
                  <a:lin ang="5400000" scaled="1"/>
                </a:gradFill>
                <a:effectLst>
                  <a:glow rad="63500">
                    <a:schemeClr val="bg1"/>
                  </a:glow>
                  <a:outerShdw dist="50800" dir="5400000" algn="ctr" rotWithShape="0">
                    <a:srgbClr val="B25E76"/>
                  </a:outerShdw>
                </a:effectLst>
                <a:latin typeface="Rix떡볶이 M" panose="02020603020101020101" pitchFamily="18" charset="-127"/>
                <a:ea typeface="Rix떡볶이 M" panose="02020603020101020101" pitchFamily="18" charset="-127"/>
              </a:rPr>
              <a:t> </a:t>
            </a:r>
          </a:p>
        </p:txBody>
      </p:sp>
      <p:sp>
        <p:nvSpPr>
          <p:cNvPr id="11" name="하트 10">
            <a:extLst>
              <a:ext uri="{FF2B5EF4-FFF2-40B4-BE49-F238E27FC236}">
                <a16:creationId xmlns:a16="http://schemas.microsoft.com/office/drawing/2014/main" id="{8A8EC50F-7FBF-A0B5-20D1-B1BE8C6DFBF2}"/>
              </a:ext>
            </a:extLst>
          </p:cNvPr>
          <p:cNvSpPr/>
          <p:nvPr/>
        </p:nvSpPr>
        <p:spPr>
          <a:xfrm rot="20446846">
            <a:off x="11312986" y="138924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하트 14">
            <a:extLst>
              <a:ext uri="{FF2B5EF4-FFF2-40B4-BE49-F238E27FC236}">
                <a16:creationId xmlns:a16="http://schemas.microsoft.com/office/drawing/2014/main" id="{23577F59-D508-02E1-B440-BC67FF3F6456}"/>
              </a:ext>
            </a:extLst>
          </p:cNvPr>
          <p:cNvSpPr/>
          <p:nvPr/>
        </p:nvSpPr>
        <p:spPr>
          <a:xfrm rot="729802">
            <a:off x="-206190" y="1138174"/>
            <a:ext cx="751840" cy="615835"/>
          </a:xfrm>
          <a:prstGeom prst="heart">
            <a:avLst/>
          </a:prstGeom>
          <a:noFill/>
          <a:ln w="63500">
            <a:gradFill>
              <a:gsLst>
                <a:gs pos="0">
                  <a:srgbClr val="ED6985"/>
                </a:gs>
                <a:gs pos="100000">
                  <a:srgbClr val="FF9999">
                    <a:lumMod val="95000"/>
                    <a:lumOff val="5000"/>
                  </a:srgbClr>
                </a:gs>
              </a:gsLst>
              <a:lin ang="5400000" scaled="1"/>
            </a:gradFill>
          </a:ln>
          <a:effectLst>
            <a:glow rad="508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6CAD04C-C7F5-4DF9-CCD9-9556643D2AC4}"/>
              </a:ext>
            </a:extLst>
          </p:cNvPr>
          <p:cNvSpPr txBox="1"/>
          <p:nvPr/>
        </p:nvSpPr>
        <p:spPr>
          <a:xfrm>
            <a:off x="846930" y="2817208"/>
            <a:ext cx="10185829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/>
              <a:t>앞의 </a:t>
            </a:r>
            <a:r>
              <a:rPr lang="ko-KR" altLang="en-US" sz="2400" b="1" dirty="0" err="1"/>
              <a:t>게임들에서</a:t>
            </a:r>
            <a:r>
              <a:rPr lang="ko-KR" altLang="en-US" sz="2400" b="1" dirty="0"/>
              <a:t> 구현하지 못한 </a:t>
            </a:r>
            <a:r>
              <a:rPr lang="en-US" altLang="ko-KR" sz="2400" b="1" dirty="0"/>
              <a:t>ai</a:t>
            </a:r>
            <a:r>
              <a:rPr lang="ko-KR" altLang="en-US" sz="2400" b="1" dirty="0"/>
              <a:t>들을 앞으로 들을 강의에서 내용을 배워 </a:t>
            </a:r>
            <a:r>
              <a:rPr lang="ko-KR" altLang="en-US" sz="2400" b="1" dirty="0" err="1"/>
              <a:t>추가할예정</a:t>
            </a:r>
            <a:endParaRPr lang="en-US" altLang="ko-KR" sz="2400" b="1" dirty="0"/>
          </a:p>
          <a:p>
            <a:pPr marL="457200" indent="-457200">
              <a:buAutoNum type="arabicPeriod"/>
            </a:pPr>
            <a:r>
              <a:rPr lang="ko-KR" altLang="en-US" sz="2400" b="1" dirty="0"/>
              <a:t>부족한 리소스들을 마저 작업할 예정</a:t>
            </a:r>
            <a:endParaRPr lang="en-US" altLang="ko-KR" sz="2400" b="1" dirty="0"/>
          </a:p>
          <a:p>
            <a:endParaRPr lang="en-US" altLang="ko-KR" sz="2400" b="1" dirty="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7EF13982-7C1D-B945-152B-FE915EB4A4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23968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94"/>
    </mc:Choice>
    <mc:Fallback>
      <p:transition spd="slow" advTm="10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441</Words>
  <Application>Microsoft Office PowerPoint</Application>
  <PresentationFormat>와이드스크린</PresentationFormat>
  <Paragraphs>61</Paragraphs>
  <Slides>10</Slides>
  <Notes>10</Notes>
  <HiddenSlides>0</HiddenSlides>
  <MMClips>11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Arial</vt:lpstr>
      <vt:lpstr>맑은 고딕</vt:lpstr>
      <vt:lpstr>Rix떡볶이 M</vt:lpstr>
      <vt:lpstr>Office 테마</vt:lpstr>
      <vt:lpstr>썸녀의 이상형이  스포츠게임 잘하는 남자라니,  무리무리!(※무리가 아니었다?!)</vt:lpstr>
      <vt:lpstr>커밋통계</vt:lpstr>
      <vt:lpstr>개발계획 평균 – 40%완료 </vt:lpstr>
      <vt:lpstr>개발계획상세 – 리소스 준비  </vt:lpstr>
      <vt:lpstr>개발계획상세 – 노벨게임 구현</vt:lpstr>
      <vt:lpstr>개발계획상세 – 볼링게임 구현</vt:lpstr>
      <vt:lpstr>개발계획상세 – 에어하키게임 구현</vt:lpstr>
      <vt:lpstr>개발계획상세 – 농구게임 구현</vt:lpstr>
      <vt:lpstr>개발계획상세 </vt:lpstr>
      <vt:lpstr>데모플레이 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썸녀의 이상형이  스포츠게임 잘하는 남자라니,  무리무리!(※무리가 아니었다?!)</dc:title>
  <dc:creator>이세영(2022180029)</dc:creator>
  <cp:lastModifiedBy>이세영(2022180029)</cp:lastModifiedBy>
  <cp:revision>13</cp:revision>
  <dcterms:created xsi:type="dcterms:W3CDTF">2023-10-04T13:34:20Z</dcterms:created>
  <dcterms:modified xsi:type="dcterms:W3CDTF">2023-11-12T11:52:19Z</dcterms:modified>
</cp:coreProperties>
</file>